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1"/>
  </p:notesMasterIdLst>
  <p:sldIdLst>
    <p:sldId id="258" r:id="rId2"/>
    <p:sldId id="261" r:id="rId3"/>
    <p:sldId id="262" r:id="rId4"/>
    <p:sldId id="263" r:id="rId5"/>
    <p:sldId id="265" r:id="rId6"/>
    <p:sldId id="266" r:id="rId7"/>
    <p:sldId id="271" r:id="rId8"/>
    <p:sldId id="267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A4E"/>
    <a:srgbClr val="022169"/>
    <a:srgbClr val="093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46618-6379-4C3C-935C-CDCF4553F73E}" v="100" dt="2019-07-22T13:15:43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626" autoAdjust="0"/>
  </p:normalViewPr>
  <p:slideViewPr>
    <p:cSldViewPr snapToGrid="0">
      <p:cViewPr varScale="1">
        <p:scale>
          <a:sx n="85" d="100"/>
          <a:sy n="85" d="100"/>
        </p:scale>
        <p:origin x="78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42270-742F-46B3-9424-6FF16A2D8C6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C39C9-D49B-434F-B337-CC75C2E27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4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C39C9-D49B-434F-B337-CC75C2E271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2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C39C9-D49B-434F-B337-CC75C2E271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7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703A3F-5D0D-0246-B161-0E38ED750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6" y="0"/>
            <a:ext cx="626418" cy="515269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77099AB-1232-5243-95D5-CF5BF59D05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30" y="4155538"/>
            <a:ext cx="1744492" cy="74864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0814D54-3F17-EB4A-9130-A8711A7925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09" y="4480203"/>
            <a:ext cx="3945762" cy="42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3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DD0E-BD42-4F52-A3E2-E0CD73389AA8}" type="datetime1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CQUIN Learning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57FB9C-3492-1B44-9F94-D61190E1E584}"/>
              </a:ext>
            </a:extLst>
          </p:cNvPr>
          <p:cNvSpPr/>
          <p:nvPr userDrawn="1"/>
        </p:nvSpPr>
        <p:spPr>
          <a:xfrm>
            <a:off x="0" y="-1"/>
            <a:ext cx="9141619" cy="1028701"/>
          </a:xfrm>
          <a:prstGeom prst="rect">
            <a:avLst/>
          </a:prstGeom>
          <a:solidFill>
            <a:srgbClr val="093552"/>
          </a:solidFill>
          <a:ln>
            <a:solidFill>
              <a:srgbClr val="022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00"/>
              </a:solidFill>
              <a:latin typeface="Trade Gothic LT Std Bold" panose="020B080405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2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ABCA-9F23-42E7-B130-B4F4DE841CEF}" type="datetime1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CQUIN Learning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D974D0-221F-B941-ACC2-F9002645056D}"/>
              </a:ext>
            </a:extLst>
          </p:cNvPr>
          <p:cNvSpPr/>
          <p:nvPr userDrawn="1"/>
        </p:nvSpPr>
        <p:spPr>
          <a:xfrm>
            <a:off x="6779623" y="-1"/>
            <a:ext cx="2361996" cy="4632723"/>
          </a:xfrm>
          <a:prstGeom prst="rect">
            <a:avLst/>
          </a:prstGeom>
          <a:solidFill>
            <a:srgbClr val="093552"/>
          </a:solidFill>
          <a:ln>
            <a:solidFill>
              <a:srgbClr val="022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00"/>
              </a:solidFill>
              <a:latin typeface="Trade Gothic LT Std Bold" panose="020B080405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06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47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61073-326E-4A7A-AE00-77FE0F75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5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2CB95-6052-42C7-AF49-19D445FF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512-55E8-4564-AA4A-ED15E7B785F2}" type="datetime1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B371B-15A7-42BD-A7D1-31CF070B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CQUIN Learning Network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F1411-3F0D-4B45-80E9-A41CF6BC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43BB88-C7DC-43AC-A967-43ECD4E52C41}"/>
              </a:ext>
            </a:extLst>
          </p:cNvPr>
          <p:cNvSpPr/>
          <p:nvPr userDrawn="1"/>
        </p:nvSpPr>
        <p:spPr>
          <a:xfrm>
            <a:off x="0" y="-1"/>
            <a:ext cx="9141619" cy="1028701"/>
          </a:xfrm>
          <a:prstGeom prst="rect">
            <a:avLst/>
          </a:prstGeom>
          <a:solidFill>
            <a:srgbClr val="093552"/>
          </a:solidFill>
          <a:ln>
            <a:solidFill>
              <a:srgbClr val="022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00"/>
              </a:solidFill>
              <a:latin typeface="Trade Gothic LT Std Bold" panose="020B080405050202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4EE39A1-CBBF-4751-A70C-055B31782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486" y="238722"/>
            <a:ext cx="7884319" cy="571499"/>
          </a:xfrm>
          <a:prstGeom prst="rect">
            <a:avLst/>
          </a:prstGeom>
        </p:spPr>
        <p:txBody>
          <a:bodyPr/>
          <a:lstStyle>
            <a:lvl1pPr algn="ctr">
              <a:defRPr sz="3000" b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9737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36237-9B16-4506-AD47-824C3D6861F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5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7AF43-7922-4460-B42C-F28E7D577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5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8A5BE-D15F-4917-BAAA-3E1EEAAD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B165-8BB0-4A42-AE8A-11F988266517}" type="datetime1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60C97-0115-49DB-97A9-4CDE37BC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CQUIN Learning Network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B8D45-11FF-42F7-A5D4-58639CF5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9A3525-5D9C-49DC-8019-76AF5A81D813}"/>
              </a:ext>
            </a:extLst>
          </p:cNvPr>
          <p:cNvSpPr/>
          <p:nvPr userDrawn="1"/>
        </p:nvSpPr>
        <p:spPr>
          <a:xfrm>
            <a:off x="0" y="-1"/>
            <a:ext cx="9141619" cy="1028701"/>
          </a:xfrm>
          <a:prstGeom prst="rect">
            <a:avLst/>
          </a:prstGeom>
          <a:solidFill>
            <a:srgbClr val="093552"/>
          </a:solidFill>
          <a:ln>
            <a:solidFill>
              <a:srgbClr val="022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00"/>
              </a:solidFill>
              <a:latin typeface="Trade Gothic LT Std Bold" panose="020B080405050202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8E92AEC6-AB42-4445-AEF6-1BE49D931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486" y="238722"/>
            <a:ext cx="7884319" cy="571499"/>
          </a:xfrm>
          <a:prstGeom prst="rect">
            <a:avLst/>
          </a:prstGeom>
        </p:spPr>
        <p:txBody>
          <a:bodyPr/>
          <a:lstStyle>
            <a:lvl1pPr algn="ctr">
              <a:defRPr sz="3000" b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65207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2E9D7-E896-4F9D-A4A4-320E67904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9BFE0-81E8-4837-9277-7F199129D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5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A05F1-D779-4BAA-BF70-E428674DB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DCB8E-FBBD-4240-84E9-7CB649124C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5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A8129C-2544-4E0F-B73C-F78DC6FD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F37-F6CE-4326-B284-9752F5EA9D68}" type="datetime1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815C6-4D61-4825-A821-2A5D6F36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CQUIN Learning Network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87186-D563-4D28-937C-15106F48B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4980BF-56A9-4F3E-A7C8-09DDDD41DCB0}"/>
              </a:ext>
            </a:extLst>
          </p:cNvPr>
          <p:cNvSpPr/>
          <p:nvPr userDrawn="1"/>
        </p:nvSpPr>
        <p:spPr>
          <a:xfrm>
            <a:off x="0" y="-1"/>
            <a:ext cx="9141619" cy="1028701"/>
          </a:xfrm>
          <a:prstGeom prst="rect">
            <a:avLst/>
          </a:prstGeom>
          <a:solidFill>
            <a:srgbClr val="093552"/>
          </a:solidFill>
          <a:ln>
            <a:solidFill>
              <a:srgbClr val="022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00"/>
              </a:solidFill>
              <a:latin typeface="Trade Gothic LT Std Bold" panose="020B0804050502020204" pitchFamily="34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28EF9ECF-A96D-4189-BE5A-F42AFAF82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486" y="238722"/>
            <a:ext cx="7884319" cy="571499"/>
          </a:xfrm>
          <a:prstGeom prst="rect">
            <a:avLst/>
          </a:prstGeom>
        </p:spPr>
        <p:txBody>
          <a:bodyPr/>
          <a:lstStyle>
            <a:lvl1pPr algn="ctr">
              <a:defRPr sz="3000" b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80242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B724C-A95A-45A5-B98E-6E7328FD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6F7D-ABC2-41CA-A6A9-2AA7D0B80F40}" type="datetime1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6A044-BE10-41C4-813B-8664DA35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CQUIN Learning Network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8FC7D-A4F8-45E6-AB65-324150EF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9548DE-13E0-45FB-AF54-E700A3E87D3B}"/>
              </a:ext>
            </a:extLst>
          </p:cNvPr>
          <p:cNvSpPr/>
          <p:nvPr userDrawn="1"/>
        </p:nvSpPr>
        <p:spPr>
          <a:xfrm>
            <a:off x="0" y="-1"/>
            <a:ext cx="9141619" cy="1028701"/>
          </a:xfrm>
          <a:prstGeom prst="rect">
            <a:avLst/>
          </a:prstGeom>
          <a:solidFill>
            <a:srgbClr val="093552"/>
          </a:solidFill>
          <a:ln>
            <a:solidFill>
              <a:srgbClr val="022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00"/>
              </a:solidFill>
              <a:latin typeface="Trade Gothic LT Std Bold" panose="020B080405050202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537EB71-3072-409A-85A2-9D40E93730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486" y="238722"/>
            <a:ext cx="7884319" cy="571499"/>
          </a:xfrm>
          <a:prstGeom prst="rect">
            <a:avLst/>
          </a:prstGeom>
        </p:spPr>
        <p:txBody>
          <a:bodyPr/>
          <a:lstStyle>
            <a:lvl1pPr algn="ctr">
              <a:defRPr sz="3000" b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09923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2577A-FF35-4CAC-8F42-530EE5B96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>
            <a:lvl1pPr>
              <a:defRPr sz="24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935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23213-07BE-42AE-8A9C-94EF13D9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DD0E-BD42-4F52-A3E2-E0CD73389AA8}" type="datetime1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9D6BC-6F57-4785-9FE0-91178BFE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CQUIN Learning Network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1DA07-21E5-43C3-9DAF-290CB912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82CC9D-CBE2-491F-92EE-83633E138D93}"/>
              </a:ext>
            </a:extLst>
          </p:cNvPr>
          <p:cNvSpPr/>
          <p:nvPr userDrawn="1"/>
        </p:nvSpPr>
        <p:spPr>
          <a:xfrm>
            <a:off x="0" y="-1"/>
            <a:ext cx="9141619" cy="1028701"/>
          </a:xfrm>
          <a:prstGeom prst="rect">
            <a:avLst/>
          </a:prstGeom>
          <a:solidFill>
            <a:srgbClr val="093552"/>
          </a:solidFill>
          <a:ln>
            <a:solidFill>
              <a:srgbClr val="022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00"/>
              </a:solidFill>
              <a:latin typeface="Trade Gothic LT Std Bold" panose="020B080405050202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50DDB85-CA75-4855-A2A5-D8C6AF7304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486" y="238722"/>
            <a:ext cx="7884319" cy="571499"/>
          </a:xfrm>
          <a:prstGeom prst="rect">
            <a:avLst/>
          </a:prstGeom>
        </p:spPr>
        <p:txBody>
          <a:bodyPr/>
          <a:lstStyle>
            <a:lvl1pPr algn="ctr">
              <a:defRPr sz="3000" b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98550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E5964-8131-41C3-AC56-4EE5B0D1B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>
            <a:lvl1pPr>
              <a:defRPr sz="2400">
                <a:solidFill>
                  <a:srgbClr val="093552"/>
                </a:solidFill>
              </a:defRPr>
            </a:lvl1pPr>
            <a:lvl2pPr>
              <a:defRPr sz="1800">
                <a:solidFill>
                  <a:srgbClr val="093552"/>
                </a:solidFill>
              </a:defRPr>
            </a:lvl2pPr>
            <a:lvl3pPr>
              <a:defRPr sz="1650">
                <a:solidFill>
                  <a:srgbClr val="093552"/>
                </a:solidFill>
              </a:defRPr>
            </a:lvl3pPr>
            <a:lvl4pPr>
              <a:defRPr sz="1500">
                <a:solidFill>
                  <a:srgbClr val="093552"/>
                </a:solidFill>
              </a:defRPr>
            </a:lvl4pPr>
            <a:lvl5pPr>
              <a:defRPr sz="1500">
                <a:solidFill>
                  <a:srgbClr val="09355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43484-EF37-4DAD-A16F-6FA9AE87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ABCA-9F23-42E7-B130-B4F4DE841CEF}" type="datetime1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CD799-7AB2-487C-9561-D1608A6A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CQUIN Learning Network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3F6FF-009B-4A61-96FA-299E2D9B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622B47-145F-4C5A-97CC-8DC8934211BC}"/>
              </a:ext>
            </a:extLst>
          </p:cNvPr>
          <p:cNvSpPr/>
          <p:nvPr userDrawn="1"/>
        </p:nvSpPr>
        <p:spPr>
          <a:xfrm>
            <a:off x="6779623" y="-1"/>
            <a:ext cx="2361996" cy="4632723"/>
          </a:xfrm>
          <a:prstGeom prst="rect">
            <a:avLst/>
          </a:prstGeom>
          <a:solidFill>
            <a:srgbClr val="093552"/>
          </a:solidFill>
          <a:ln>
            <a:solidFill>
              <a:srgbClr val="022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00"/>
              </a:solidFill>
              <a:latin typeface="Trade Gothic LT Std Bold" panose="020B0804050502020204" pitchFamily="34" charset="0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9B21C4-E358-48AB-A433-92701D2DD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74783" y="136921"/>
            <a:ext cx="1971675" cy="4358879"/>
          </a:xfrm>
          <a:prstGeom prst="rect">
            <a:avLst/>
          </a:prstGeom>
        </p:spPr>
        <p:txBody>
          <a:bodyPr vert="eaVert"/>
          <a:lstStyle>
            <a:lvl1pPr algn="ctr">
              <a:defRPr sz="30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825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5512-55E8-4564-AA4A-ED15E7B785F2}" type="datetime1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CQUIN Learning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D2CDEB-D1ED-1C41-96BE-D3ADBD164154}"/>
              </a:ext>
            </a:extLst>
          </p:cNvPr>
          <p:cNvSpPr/>
          <p:nvPr userDrawn="1"/>
        </p:nvSpPr>
        <p:spPr>
          <a:xfrm>
            <a:off x="0" y="-1"/>
            <a:ext cx="9141619" cy="1028701"/>
          </a:xfrm>
          <a:prstGeom prst="rect">
            <a:avLst/>
          </a:prstGeom>
          <a:solidFill>
            <a:srgbClr val="093552"/>
          </a:solidFill>
          <a:ln>
            <a:solidFill>
              <a:srgbClr val="022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00"/>
              </a:solidFill>
              <a:latin typeface="Trade Gothic LT Std Bold" panose="020B080405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2DB-23E5-421F-BB99-C34414957171}" type="datetime1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CQUIN Learning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0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B165-8BB0-4A42-AE8A-11F988266517}" type="datetime1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CQUIN Learning Network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58D454-DFE7-6A47-8A39-40156E2F421E}"/>
              </a:ext>
            </a:extLst>
          </p:cNvPr>
          <p:cNvSpPr/>
          <p:nvPr userDrawn="1"/>
        </p:nvSpPr>
        <p:spPr>
          <a:xfrm>
            <a:off x="0" y="-1"/>
            <a:ext cx="9141619" cy="1028701"/>
          </a:xfrm>
          <a:prstGeom prst="rect">
            <a:avLst/>
          </a:prstGeom>
          <a:solidFill>
            <a:srgbClr val="093552"/>
          </a:solidFill>
          <a:ln>
            <a:solidFill>
              <a:srgbClr val="022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00"/>
              </a:solidFill>
              <a:latin typeface="Trade Gothic LT Std Bold" panose="020B080405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3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F37-F6CE-4326-B284-9752F5EA9D68}" type="datetime1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CQUIN Learning Network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DBCD01-3530-0B47-A065-8E45922EDF48}"/>
              </a:ext>
            </a:extLst>
          </p:cNvPr>
          <p:cNvSpPr/>
          <p:nvPr userDrawn="1"/>
        </p:nvSpPr>
        <p:spPr>
          <a:xfrm>
            <a:off x="0" y="-1"/>
            <a:ext cx="9141619" cy="1028701"/>
          </a:xfrm>
          <a:prstGeom prst="rect">
            <a:avLst/>
          </a:prstGeom>
          <a:solidFill>
            <a:srgbClr val="093552"/>
          </a:solidFill>
          <a:ln>
            <a:solidFill>
              <a:srgbClr val="022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00"/>
              </a:solidFill>
              <a:latin typeface="Trade Gothic LT Std Bold" panose="020B080405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2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6F7D-ABC2-41CA-A6A9-2AA7D0B80F40}" type="datetime1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CQUIN Learning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83BA16-62E6-2C45-86EE-5EA868F30EF2}"/>
              </a:ext>
            </a:extLst>
          </p:cNvPr>
          <p:cNvSpPr/>
          <p:nvPr userDrawn="1"/>
        </p:nvSpPr>
        <p:spPr>
          <a:xfrm>
            <a:off x="0" y="-1"/>
            <a:ext cx="9141619" cy="1028701"/>
          </a:xfrm>
          <a:prstGeom prst="rect">
            <a:avLst/>
          </a:prstGeom>
          <a:solidFill>
            <a:srgbClr val="093552"/>
          </a:solidFill>
          <a:ln>
            <a:solidFill>
              <a:srgbClr val="022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00"/>
              </a:solidFill>
              <a:latin typeface="Trade Gothic LT Std Bold" panose="020B080405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8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56B6-3525-4A93-A0EF-7F59525D4659}" type="datetime1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CQUIN Learning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5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348D-57F6-42D4-836D-78E3DB0CCCC5}" type="datetime1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CQUIN Learning Network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9C82-D55A-4B87-9D02-50E4D4D34F58}" type="datetime1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CQUIN Learning Network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3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3C403-3B68-4F35-93A5-DE1846935661}" type="datetime1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CQUIN Learning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ABBCA-EEB9-4909-AB36-4546095A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0" r:id="rId13"/>
    <p:sldLayoutId id="2147483652" r:id="rId14"/>
    <p:sldLayoutId id="2147483653" r:id="rId15"/>
    <p:sldLayoutId id="2147483654" r:id="rId16"/>
    <p:sldLayoutId id="2147483658" r:id="rId17"/>
    <p:sldLayoutId id="2147483659" r:id="rId1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04950" y="379749"/>
            <a:ext cx="7639050" cy="969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</a:rPr>
              <a:t>TB Screening and Differentiated Service Delivery: State of the 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04950" y="1951170"/>
            <a:ext cx="7639049" cy="1314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Andrea A. Howard, MD, 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Clinical &amp; Training Unit Director, ICAP at Columbia University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22 July 2019</a:t>
            </a:r>
            <a:endParaRPr lang="en-US" sz="2400" dirty="0">
              <a:solidFill>
                <a:srgbClr val="09355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6" y="0"/>
            <a:ext cx="626418" cy="515269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3D3C67C-C5A5-4457-8716-FD9C437D1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29" y="4185565"/>
            <a:ext cx="1717421" cy="73702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5458596-A1C6-40D2-B06C-6B1CD5C22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35" y="4504052"/>
            <a:ext cx="3895136" cy="41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9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381397-CA12-3049-ADC6-C4EE1998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393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 Screening is Essential for People Living with HIV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67BE17-A0CB-0942-9B77-1417402CF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9"/>
            <a:ext cx="8142817" cy="32635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TB is common among people living with HIV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TB can be fatal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TB is treatable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TB screening improves survival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TB screening prevents transmission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TB screening identifies individuals eligible for TB preventive treatment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4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28C1-BB8F-4A3A-A973-3CC66A88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02393"/>
            <a:ext cx="851535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Algorithm for Screening Adults and Adolescents Living with HIV for TB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78D9B-C856-447B-AE6A-1ABA2746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CQUIN Learning Network</a:t>
            </a:r>
          </a:p>
        </p:txBody>
      </p:sp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A12AAC-8315-4BED-B669-4DE903C8A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10" y="1034122"/>
            <a:ext cx="5497829" cy="406072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1D3308-2436-42C2-8268-E6FB97D3CDB5}"/>
              </a:ext>
            </a:extLst>
          </p:cNvPr>
          <p:cNvSpPr txBox="1"/>
          <p:nvPr/>
        </p:nvSpPr>
        <p:spPr>
          <a:xfrm>
            <a:off x="7782276" y="4214777"/>
            <a:ext cx="14890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WHO. Latent tuberculosis infection: updated guidelines for programmatic management, 2018</a:t>
            </a:r>
          </a:p>
        </p:txBody>
      </p:sp>
    </p:spTree>
    <p:extLst>
      <p:ext uri="{BB962C8B-B14F-4D97-AF65-F5344CB8AC3E}">
        <p14:creationId xmlns:p14="http://schemas.microsoft.com/office/powerpoint/2010/main" val="232026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1CBB1-CE72-4B5A-AF56-024884D6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722"/>
            <a:ext cx="7886700" cy="9941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Performance of TB Symptom Screening Tool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B816F90-4E5A-478E-9FFA-83D362594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987938"/>
              </p:ext>
            </p:extLst>
          </p:nvPr>
        </p:nvGraphicFramePr>
        <p:xfrm>
          <a:off x="628650" y="1637348"/>
          <a:ext cx="78867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1440">
                  <a:extLst>
                    <a:ext uri="{9D8B030D-6E8A-4147-A177-3AD203B41FA5}">
                      <a16:colId xmlns:a16="http://schemas.microsoft.com/office/drawing/2014/main" val="2197043101"/>
                    </a:ext>
                  </a:extLst>
                </a:gridCol>
                <a:gridCol w="2009422">
                  <a:extLst>
                    <a:ext uri="{9D8B030D-6E8A-4147-A177-3AD203B41FA5}">
                      <a16:colId xmlns:a16="http://schemas.microsoft.com/office/drawing/2014/main" val="3139749211"/>
                    </a:ext>
                  </a:extLst>
                </a:gridCol>
                <a:gridCol w="2125838">
                  <a:extLst>
                    <a:ext uri="{9D8B030D-6E8A-4147-A177-3AD203B41FA5}">
                      <a16:colId xmlns:a16="http://schemas.microsoft.com/office/drawing/2014/main" val="1262870043"/>
                    </a:ext>
                  </a:extLst>
                </a:gridCol>
              </a:tblGrid>
              <a:tr h="372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Specificity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097911"/>
                  </a:ext>
                </a:extLst>
              </a:tr>
              <a:tr h="343945">
                <a:tc gridSpan="3">
                  <a:txBody>
                    <a:bodyPr/>
                    <a:lstStyle/>
                    <a:p>
                      <a:r>
                        <a:rPr lang="en-US" sz="1800" b="1" dirty="0"/>
                        <a:t>PLHIV not receiving ART (n=8664)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072299"/>
                  </a:ext>
                </a:extLst>
              </a:tr>
              <a:tr h="544580">
                <a:tc>
                  <a:txBody>
                    <a:bodyPr/>
                    <a:lstStyle/>
                    <a:p>
                      <a:pPr marL="114300" indent="0"/>
                      <a:r>
                        <a:rPr lang="en-US" sz="1600" b="0" dirty="0"/>
                        <a:t>Cough, fever, weight loss, or night sweats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89.4% </a:t>
                      </a:r>
                    </a:p>
                    <a:p>
                      <a:pPr algn="ctr"/>
                      <a:r>
                        <a:rPr lang="en-US" sz="1600" dirty="0"/>
                        <a:t>(95% CI 83.0, 93.5)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</a:rPr>
                        <a:t>28.1% </a:t>
                      </a:r>
                    </a:p>
                    <a:p>
                      <a:pPr algn="ctr"/>
                      <a:r>
                        <a:rPr lang="en-US" sz="1600" dirty="0"/>
                        <a:t>(95% CI 18.6, 40.1)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226292"/>
                  </a:ext>
                </a:extLst>
              </a:tr>
              <a:tr h="343945">
                <a:tc gridSpan="3">
                  <a:txBody>
                    <a:bodyPr/>
                    <a:lstStyle/>
                    <a:p>
                      <a:r>
                        <a:rPr lang="en-US" sz="1800" b="1" dirty="0"/>
                        <a:t>PLHIV receiving ART (n=4640)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950400"/>
                  </a:ext>
                </a:extLst>
              </a:tr>
              <a:tr h="544580">
                <a:tc>
                  <a:txBody>
                    <a:bodyPr/>
                    <a:lstStyle/>
                    <a:p>
                      <a:pPr marL="114300" indent="0"/>
                      <a:r>
                        <a:rPr lang="en-US" sz="1600" b="0" dirty="0"/>
                        <a:t>Cough, fever, weight loss, or night sweats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51.0% </a:t>
                      </a:r>
                    </a:p>
                    <a:p>
                      <a:pPr algn="ctr"/>
                      <a:r>
                        <a:rPr lang="en-US" sz="1600" dirty="0"/>
                        <a:t>(95% CI 28.4-73.2)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70.7%</a:t>
                      </a:r>
                    </a:p>
                    <a:p>
                      <a:pPr algn="ctr"/>
                      <a:r>
                        <a:rPr lang="en-US" sz="1600" dirty="0"/>
                        <a:t>(95% CI 47.8%, 86.4%)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995866"/>
                  </a:ext>
                </a:extLst>
              </a:tr>
              <a:tr h="724948">
                <a:tc>
                  <a:txBody>
                    <a:bodyPr/>
                    <a:lstStyle/>
                    <a:p>
                      <a:pPr marL="114300" indent="0"/>
                      <a:r>
                        <a:rPr lang="en-US" sz="1600" b="0" dirty="0"/>
                        <a:t>Cough, fever, weight loss, or night sweats </a:t>
                      </a:r>
                    </a:p>
                    <a:p>
                      <a:pPr marL="114300" indent="0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OR abnormal CXR findings</a:t>
                      </a:r>
                    </a:p>
                    <a:p>
                      <a:pPr marL="114300" indent="0"/>
                      <a:r>
                        <a:rPr lang="en-US" sz="1600" b="0" dirty="0">
                          <a:solidFill>
                            <a:srgbClr val="002060"/>
                          </a:solidFill>
                        </a:rPr>
                        <a:t>(2 studies, n=646)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0"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84.6%</a:t>
                      </a:r>
                    </a:p>
                    <a:p>
                      <a:pPr marL="114300" indent="0"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(95% CI 69.7, 92.9)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29.8%</a:t>
                      </a:r>
                    </a:p>
                    <a:p>
                      <a:pPr algn="ctr"/>
                      <a:r>
                        <a:rPr lang="en-US" sz="1600" dirty="0"/>
                        <a:t>(95% CI 26.3, 33.6)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0653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606AAF-92B5-407A-8B01-79F303905288}"/>
              </a:ext>
            </a:extLst>
          </p:cNvPr>
          <p:cNvSpPr txBox="1"/>
          <p:nvPr/>
        </p:nvSpPr>
        <p:spPr>
          <a:xfrm>
            <a:off x="4744861" y="4830558"/>
            <a:ext cx="4357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Hamada et al, Lancet HIV 2018; 5:e515-23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E9B93-5DB7-4E3C-AF44-80FA4AF5DA6B}"/>
              </a:ext>
            </a:extLst>
          </p:cNvPr>
          <p:cNvSpPr txBox="1"/>
          <p:nvPr/>
        </p:nvSpPr>
        <p:spPr>
          <a:xfrm>
            <a:off x="395111" y="126801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Systematic review and meta-analysis of 18 studies</a:t>
            </a:r>
          </a:p>
        </p:txBody>
      </p:sp>
    </p:spTree>
    <p:extLst>
      <p:ext uri="{BB962C8B-B14F-4D97-AF65-F5344CB8AC3E}">
        <p14:creationId xmlns:p14="http://schemas.microsoft.com/office/powerpoint/2010/main" val="284952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E1B2-3FF9-416F-BB2A-A28CAEFF3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91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Xpert</a:t>
            </a:r>
            <a:r>
              <a:rPr lang="en-US" dirty="0">
                <a:solidFill>
                  <a:schemeClr val="bg1"/>
                </a:solidFill>
              </a:rPr>
              <a:t> MTB/RIF Ultra is the Initial Diagnostic Test of Choice for PLHIV with Presumptive TB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0F080-B41B-4F5F-ABF7-853C4FE3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BBCA-EEB9-4909-AB36-4546095AE386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0C192F24-6660-4795-B282-3D7D8159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78222" y="1129546"/>
            <a:ext cx="2506133" cy="16707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AE1AF0-8057-4C60-A178-AEEE87216E39}"/>
              </a:ext>
            </a:extLst>
          </p:cNvPr>
          <p:cNvSpPr txBox="1"/>
          <p:nvPr/>
        </p:nvSpPr>
        <p:spPr>
          <a:xfrm>
            <a:off x="338667" y="1298222"/>
            <a:ext cx="71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0BA11B-9FB6-44AA-9297-62748928046F}"/>
              </a:ext>
            </a:extLst>
          </p:cNvPr>
          <p:cNvSpPr txBox="1"/>
          <p:nvPr/>
        </p:nvSpPr>
        <p:spPr>
          <a:xfrm>
            <a:off x="117636" y="971312"/>
            <a:ext cx="678462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Automated, integrated cartridge-based molecular assay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Detects TB and rifampicin resistance in under two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8-country study of </a:t>
            </a:r>
            <a:r>
              <a:rPr lang="en-US" dirty="0" err="1">
                <a:solidFill>
                  <a:srgbClr val="002060"/>
                </a:solidFill>
              </a:rPr>
              <a:t>Xpert</a:t>
            </a:r>
            <a:r>
              <a:rPr lang="en-US" dirty="0">
                <a:solidFill>
                  <a:srgbClr val="002060"/>
                </a:solidFill>
              </a:rPr>
              <a:t> Ultra vs. </a:t>
            </a:r>
            <a:r>
              <a:rPr lang="en-US" dirty="0" err="1">
                <a:solidFill>
                  <a:srgbClr val="002060"/>
                </a:solidFill>
              </a:rPr>
              <a:t>Xpert</a:t>
            </a:r>
            <a:r>
              <a:rPr lang="en-US" dirty="0">
                <a:solidFill>
                  <a:srgbClr val="002060"/>
                </a:solidFill>
              </a:rPr>
              <a:t> in adults with PTB</a:t>
            </a:r>
            <a:r>
              <a:rPr lang="en-US" baseline="30000" dirty="0">
                <a:solidFill>
                  <a:srgbClr val="002060"/>
                </a:solidFill>
              </a:rPr>
              <a:t>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↑ sensitivity, ↓ specificity (detects dead bacilli)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Minimal biosafety and training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Requires uninterrupted power supply, max temperature 30°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Battery-operated </a:t>
            </a:r>
            <a:r>
              <a:rPr lang="en-US" dirty="0" err="1">
                <a:solidFill>
                  <a:srgbClr val="002060"/>
                </a:solidFill>
              </a:rPr>
              <a:t>Xpert</a:t>
            </a:r>
            <a:r>
              <a:rPr lang="en-US" dirty="0">
                <a:solidFill>
                  <a:srgbClr val="002060"/>
                </a:solidFill>
              </a:rPr>
              <a:t> Omni under evaluation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0A12E0E5-80D6-4412-8689-0D4B90412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909549"/>
              </p:ext>
            </p:extLst>
          </p:nvPr>
        </p:nvGraphicFramePr>
        <p:xfrm>
          <a:off x="338667" y="2959311"/>
          <a:ext cx="8545688" cy="2040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218">
                  <a:extLst>
                    <a:ext uri="{9D8B030D-6E8A-4147-A177-3AD203B41FA5}">
                      <a16:colId xmlns:a16="http://schemas.microsoft.com/office/drawing/2014/main" val="2197043101"/>
                    </a:ext>
                  </a:extLst>
                </a:gridCol>
                <a:gridCol w="1829890">
                  <a:extLst>
                    <a:ext uri="{9D8B030D-6E8A-4147-A177-3AD203B41FA5}">
                      <a16:colId xmlns:a16="http://schemas.microsoft.com/office/drawing/2014/main" val="433638970"/>
                    </a:ext>
                  </a:extLst>
                </a:gridCol>
                <a:gridCol w="2116704">
                  <a:extLst>
                    <a:ext uri="{9D8B030D-6E8A-4147-A177-3AD203B41FA5}">
                      <a16:colId xmlns:a16="http://schemas.microsoft.com/office/drawing/2014/main" val="1262870043"/>
                    </a:ext>
                  </a:extLst>
                </a:gridCol>
                <a:gridCol w="1847938">
                  <a:extLst>
                    <a:ext uri="{9D8B030D-6E8A-4147-A177-3AD203B41FA5}">
                      <a16:colId xmlns:a16="http://schemas.microsoft.com/office/drawing/2014/main" val="4203812643"/>
                    </a:ext>
                  </a:extLst>
                </a:gridCol>
                <a:gridCol w="1847938">
                  <a:extLst>
                    <a:ext uri="{9D8B030D-6E8A-4147-A177-3AD203B41FA5}">
                      <a16:colId xmlns:a16="http://schemas.microsoft.com/office/drawing/2014/main" val="1090619693"/>
                    </a:ext>
                  </a:extLst>
                </a:gridCol>
              </a:tblGrid>
              <a:tr h="36406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Tuberculosis Detection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Rifampicin Resistance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019541"/>
                  </a:ext>
                </a:extLst>
              </a:tr>
              <a:tr h="50627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Sensitivity (HIV+)</a:t>
                      </a:r>
                    </a:p>
                    <a:p>
                      <a:pPr algn="ctr"/>
                      <a:r>
                        <a:rPr lang="en-US" sz="1200" b="0" dirty="0"/>
                        <a:t>n=155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Specificity (overall)</a:t>
                      </a:r>
                    </a:p>
                    <a:p>
                      <a:pPr algn="ctr"/>
                      <a:r>
                        <a:rPr lang="en-US" sz="1200" b="0" dirty="0"/>
                        <a:t>n=977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Sensitivity</a:t>
                      </a:r>
                    </a:p>
                    <a:p>
                      <a:pPr algn="ctr"/>
                      <a:r>
                        <a:rPr lang="en-US" sz="1200" b="0" dirty="0"/>
                        <a:t>n=175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Specificity</a:t>
                      </a:r>
                    </a:p>
                    <a:p>
                      <a:pPr algn="ctr"/>
                      <a:r>
                        <a:rPr lang="en-US" sz="1200" b="0" dirty="0"/>
                        <a:t>n=376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097911"/>
                  </a:ext>
                </a:extLst>
              </a:tr>
              <a:tr h="513986">
                <a:tc>
                  <a:txBody>
                    <a:bodyPr/>
                    <a:lstStyle/>
                    <a:p>
                      <a:pPr marL="114300" indent="0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Xpert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77% </a:t>
                      </a:r>
                    </a:p>
                    <a:p>
                      <a:pPr algn="ctr"/>
                      <a:r>
                        <a:rPr lang="en-US" sz="1600" dirty="0"/>
                        <a:t>(95% CI 68, 84)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98% </a:t>
                      </a:r>
                    </a:p>
                    <a:p>
                      <a:pPr algn="ctr"/>
                      <a:r>
                        <a:rPr lang="en-US" sz="1600" dirty="0"/>
                        <a:t>(95% CI 97, 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95% </a:t>
                      </a:r>
                    </a:p>
                    <a:p>
                      <a:pPr algn="ctr"/>
                      <a:r>
                        <a:rPr lang="en-US" sz="1600" dirty="0"/>
                        <a:t>(95% CI 91, 98)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98%</a:t>
                      </a:r>
                    </a:p>
                    <a:p>
                      <a:pPr algn="ctr"/>
                      <a:r>
                        <a:rPr lang="en-US" sz="1600" dirty="0"/>
                        <a:t>(95% CI 96, 99)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226292"/>
                  </a:ext>
                </a:extLst>
              </a:tr>
              <a:tr h="565838">
                <a:tc>
                  <a:txBody>
                    <a:bodyPr/>
                    <a:lstStyle/>
                    <a:p>
                      <a:pPr marL="114300" indent="0"/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Xpert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Ultra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90% </a:t>
                      </a:r>
                    </a:p>
                    <a:p>
                      <a:pPr algn="ctr"/>
                      <a:r>
                        <a:rPr lang="en-US" sz="1600" b="0" dirty="0"/>
                        <a:t>(95% CI 83, 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96%</a:t>
                      </a:r>
                    </a:p>
                    <a:p>
                      <a:pPr algn="ctr"/>
                      <a:r>
                        <a:rPr lang="en-US" sz="1600" dirty="0"/>
                        <a:t>(95% CI 94, 97)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95% </a:t>
                      </a:r>
                    </a:p>
                    <a:p>
                      <a:pPr algn="ctr"/>
                      <a:r>
                        <a:rPr lang="en-US" sz="1600" dirty="0"/>
                        <a:t>(95% CI 91, 98)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98% </a:t>
                      </a:r>
                    </a:p>
                    <a:p>
                      <a:pPr algn="ctr"/>
                      <a:r>
                        <a:rPr lang="en-US" sz="1600" dirty="0"/>
                        <a:t>(95% CI 97, 99)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983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B43C502-C364-4923-8C85-71773F71C4AB}"/>
              </a:ext>
            </a:extLst>
          </p:cNvPr>
          <p:cNvSpPr txBox="1"/>
          <p:nvPr/>
        </p:nvSpPr>
        <p:spPr>
          <a:xfrm>
            <a:off x="4120445" y="4912212"/>
            <a:ext cx="4842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30000" dirty="0"/>
              <a:t>1</a:t>
            </a:r>
            <a:r>
              <a:rPr lang="en-US" sz="1200" dirty="0"/>
              <a:t>Dorman et al, Lancet Inf Dis 2018;18:76-84</a:t>
            </a:r>
          </a:p>
        </p:txBody>
      </p:sp>
    </p:spTree>
    <p:extLst>
      <p:ext uri="{BB962C8B-B14F-4D97-AF65-F5344CB8AC3E}">
        <p14:creationId xmlns:p14="http://schemas.microsoft.com/office/powerpoint/2010/main" val="180143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7F8C-C86A-425A-9C67-3615240E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388"/>
            <a:ext cx="851535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LF-LAM Can be Used as Additional Diagnostic Test for PLHIV with TB Symptoms and Advanced Disease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CDF46-F2E2-434C-8DDD-37C15481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98" y="1051560"/>
            <a:ext cx="6249635" cy="234639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rgbClr val="002060"/>
                </a:solidFill>
              </a:rPr>
              <a:t>Detects lipoarabinomannan, mycobacterial cell wall antigen, indicating active PTB or EPTB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rgbClr val="002060"/>
                </a:solidFill>
              </a:rPr>
              <a:t>60 µl urine applied to test strip, incubates at room temperature for 25 minutes, inspected by eye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solidFill>
                  <a:srgbClr val="002060"/>
                </a:solidFill>
              </a:rPr>
              <a:t>Point-of-care, inexpensive, easy to perform, easy to collect sample, minimal biosafety requirements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16C77E-9BDE-45CE-A23E-CCDFA3973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88" y="1155150"/>
            <a:ext cx="3090314" cy="16213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05AF7B-DA44-427E-A4E4-AABBA01C3DED}"/>
              </a:ext>
            </a:extLst>
          </p:cNvPr>
          <p:cNvSpPr txBox="1"/>
          <p:nvPr/>
        </p:nvSpPr>
        <p:spPr>
          <a:xfrm>
            <a:off x="117298" y="2884545"/>
            <a:ext cx="8909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Sensitivity 56%, specificity 90% (CD4 count </a:t>
            </a:r>
            <a:r>
              <a:rPr lang="en-US" sz="2000" u="sng" dirty="0">
                <a:solidFill>
                  <a:srgbClr val="002060"/>
                </a:solidFill>
              </a:rPr>
              <a:t>&lt;</a:t>
            </a:r>
            <a:r>
              <a:rPr lang="en-US" sz="2000" dirty="0">
                <a:solidFill>
                  <a:srgbClr val="002060"/>
                </a:solidFill>
              </a:rPr>
              <a:t>100)</a:t>
            </a:r>
            <a:r>
              <a:rPr lang="en-US" sz="2000" baseline="30000" dirty="0">
                <a:solidFill>
                  <a:srgbClr val="002060"/>
                </a:solidFill>
              </a:rPr>
              <a:t>1</a:t>
            </a:r>
            <a:r>
              <a:rPr lang="en-US" sz="2000" dirty="0">
                <a:solidFill>
                  <a:srgbClr val="002060"/>
                </a:solidFill>
              </a:rPr>
              <a:t>; does not test drug resistance</a:t>
            </a:r>
            <a:endParaRPr lang="en-US" sz="2000" baseline="30000" dirty="0">
              <a:solidFill>
                <a:srgbClr val="002060"/>
              </a:solidFill>
            </a:endParaRP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Recommended by WHO to assist in diagnosis of TB in PLHIV with TB symptoms and CD4 count </a:t>
            </a:r>
            <a:r>
              <a:rPr lang="en-US" sz="2000" u="sng" dirty="0">
                <a:solidFill>
                  <a:srgbClr val="002060"/>
                </a:solidFill>
              </a:rPr>
              <a:t>&lt;</a:t>
            </a:r>
            <a:r>
              <a:rPr lang="en-US" sz="2000" dirty="0">
                <a:solidFill>
                  <a:srgbClr val="002060"/>
                </a:solidFill>
              </a:rPr>
              <a:t>100 or who are seriously ill </a:t>
            </a: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Use in hospitalized PLHIV with TB symptoms reduced mortality</a:t>
            </a:r>
            <a:r>
              <a:rPr lang="en-US" sz="2000" baseline="30000" dirty="0">
                <a:solidFill>
                  <a:srgbClr val="002060"/>
                </a:solidFill>
              </a:rPr>
              <a:t>2</a:t>
            </a: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FUJIFILM LAM- higher diagnostic accuracy than Alere Determine TB LAM Ag in bio-banked samples</a:t>
            </a:r>
            <a:r>
              <a:rPr lang="en-US" sz="2000" baseline="30000" dirty="0">
                <a:solidFill>
                  <a:srgbClr val="002060"/>
                </a:solidFill>
              </a:rPr>
              <a:t>3</a:t>
            </a:r>
            <a:r>
              <a:rPr lang="en-US" sz="2000" dirty="0">
                <a:solidFill>
                  <a:srgbClr val="002060"/>
                </a:solidFill>
              </a:rPr>
              <a:t>; prospective studies ongoing 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DBCE5-3698-4C3F-BFDA-F2C36DD96449}"/>
              </a:ext>
            </a:extLst>
          </p:cNvPr>
          <p:cNvSpPr txBox="1"/>
          <p:nvPr/>
        </p:nvSpPr>
        <p:spPr>
          <a:xfrm>
            <a:off x="2572131" y="4730172"/>
            <a:ext cx="657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srgbClr val="002060"/>
                </a:solidFill>
              </a:rPr>
              <a:t>1 </a:t>
            </a:r>
            <a:r>
              <a:rPr lang="en-US" sz="1200" dirty="0">
                <a:solidFill>
                  <a:srgbClr val="002060"/>
                </a:solidFill>
              </a:rPr>
              <a:t>WHO; The use of LF-LAM for the diagnosis and screening of active TB in people living with HIV; 2015;  </a:t>
            </a:r>
            <a:r>
              <a:rPr lang="en-US" sz="1200" baseline="30000" dirty="0">
                <a:solidFill>
                  <a:srgbClr val="002060"/>
                </a:solidFill>
              </a:rPr>
              <a:t>2</a:t>
            </a:r>
            <a:r>
              <a:rPr lang="en-US" sz="1200" dirty="0">
                <a:solidFill>
                  <a:srgbClr val="002060"/>
                </a:solidFill>
              </a:rPr>
              <a:t>Peter, Lancet 2016; 387:1187-97; </a:t>
            </a:r>
            <a:r>
              <a:rPr lang="en-US" sz="1200" baseline="30000" dirty="0">
                <a:solidFill>
                  <a:srgbClr val="002060"/>
                </a:solidFill>
              </a:rPr>
              <a:t>3</a:t>
            </a:r>
            <a:r>
              <a:rPr lang="en-US" sz="1200" dirty="0">
                <a:solidFill>
                  <a:srgbClr val="002060"/>
                </a:solidFill>
              </a:rPr>
              <a:t>Broger, Lancet Inf Dis 2019; S1473-3099 (19)30001-5 </a:t>
            </a:r>
          </a:p>
        </p:txBody>
      </p:sp>
    </p:spTree>
    <p:extLst>
      <p:ext uri="{BB962C8B-B14F-4D97-AF65-F5344CB8AC3E}">
        <p14:creationId xmlns:p14="http://schemas.microsoft.com/office/powerpoint/2010/main" val="314335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FEF51-4F14-4AC7-807B-75562822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99417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Role of Chest X-ray in TB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5763C-A090-47E1-B8B0-5C1BE441B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50" y="2172816"/>
            <a:ext cx="7495822" cy="1647976"/>
          </a:xfr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Chest radiography may be offered to people living with HIV and on ART and preventive treatment given to those with no abnormal radiographic findings. 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en-US" sz="1600" i="1" dirty="0"/>
              <a:t>Conditional recommendation, low-quality evidence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Chest radiography should </a:t>
            </a:r>
            <a:r>
              <a:rPr lang="en-US" sz="1800" u="sng" dirty="0"/>
              <a:t>not</a:t>
            </a:r>
            <a:r>
              <a:rPr lang="en-US" sz="1800" dirty="0"/>
              <a:t> be a requirement for initiating preventive treatment.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652815-9B15-471A-9A1E-4F76165AE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56" y="2175149"/>
            <a:ext cx="1154549" cy="1643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AABE59-98D0-465C-BBFD-F7F72816BD1B}"/>
              </a:ext>
            </a:extLst>
          </p:cNvPr>
          <p:cNvSpPr txBox="1"/>
          <p:nvPr/>
        </p:nvSpPr>
        <p:spPr>
          <a:xfrm>
            <a:off x="313850" y="3820792"/>
            <a:ext cx="851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1A4E"/>
                </a:solidFill>
              </a:rPr>
              <a:t>With increasing availability of digital x-ray, potential for telemedicine, interest in its use in screening or triaging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1A4E"/>
                </a:solidFill>
              </a:rPr>
              <a:t>Challenges: costs, infrastructure requirements, availability of qualified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1A4E"/>
                </a:solidFill>
              </a:rPr>
              <a:t>Potential future role for computer-aided detection, mobile CXR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73AA3-2792-4EEB-B60D-7ED5926E71AD}"/>
              </a:ext>
            </a:extLst>
          </p:cNvPr>
          <p:cNvSpPr txBox="1"/>
          <p:nvPr/>
        </p:nvSpPr>
        <p:spPr>
          <a:xfrm>
            <a:off x="2675467" y="4889766"/>
            <a:ext cx="646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WHO, Chest radiography in tuberculosis detection, 2016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E7E91B-9343-4074-8F59-0421CC522DE1}"/>
              </a:ext>
            </a:extLst>
          </p:cNvPr>
          <p:cNvSpPr txBox="1"/>
          <p:nvPr/>
        </p:nvSpPr>
        <p:spPr>
          <a:xfrm>
            <a:off x="313850" y="1190853"/>
            <a:ext cx="8516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1A4E"/>
                </a:solidFill>
              </a:rPr>
              <a:t>CXR at end of diagnostic algorithm, in individuals with negative bacteriologic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1A4E"/>
                </a:solidFill>
              </a:rPr>
              <a:t>Low specificity, high interobserver variation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1A4E"/>
                </a:solidFill>
              </a:rPr>
              <a:t>Poor access to high-quality radiography equipment and expert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58334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FD389-ED5A-40FD-8331-9DAB51EFF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91"/>
            <a:ext cx="7886700" cy="99417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TB Screening in DSD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FABC5-E5FE-4C7A-B36A-6223835DF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Less contact with health providers could mean fewer opportunities for TB screening</a:t>
            </a:r>
          </a:p>
          <a:p>
            <a:r>
              <a:rPr lang="en-US" dirty="0">
                <a:solidFill>
                  <a:srgbClr val="002060"/>
                </a:solidFill>
              </a:rPr>
              <a:t>Optimal frequency of TB screening for PLHIV who are stable on ART not known</a:t>
            </a:r>
          </a:p>
          <a:p>
            <a:r>
              <a:rPr lang="en-US" dirty="0">
                <a:solidFill>
                  <a:srgbClr val="002060"/>
                </a:solidFill>
              </a:rPr>
              <a:t>TB screening could be performed lay workers in the community</a:t>
            </a:r>
          </a:p>
          <a:p>
            <a:r>
              <a:rPr lang="en-US" dirty="0">
                <a:solidFill>
                  <a:srgbClr val="002060"/>
                </a:solidFill>
              </a:rPr>
              <a:t>Establish systems to monitor frequency and quality</a:t>
            </a:r>
          </a:p>
          <a:p>
            <a:r>
              <a:rPr lang="en-US" dirty="0">
                <a:solidFill>
                  <a:srgbClr val="002060"/>
                </a:solidFill>
              </a:rPr>
              <a:t>Ensure linkage to diagnostic services for individuals with positive symptom screen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2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64D9-D324-43FD-BD65-09ADE127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91"/>
            <a:ext cx="7886700" cy="99417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05AF4-2128-4AA3-992A-B1E838A6F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8097661" cy="3263504"/>
          </a:xfrm>
        </p:spPr>
        <p:txBody>
          <a:bodyPr/>
          <a:lstStyle/>
          <a:p>
            <a:r>
              <a:rPr lang="en-US" dirty="0">
                <a:solidFill>
                  <a:srgbClr val="021A4E"/>
                </a:solidFill>
              </a:rPr>
              <a:t>TB screening is a gateway to both treatment and prevention, resulting in improved patient outcomes and decreased TB transmission</a:t>
            </a:r>
          </a:p>
          <a:p>
            <a:r>
              <a:rPr lang="en-US" dirty="0">
                <a:solidFill>
                  <a:srgbClr val="021A4E"/>
                </a:solidFill>
              </a:rPr>
              <a:t>The symptom screening tool is more sensitive in PLHIV who are ART-naïve, and more specific in PLHIV on ART</a:t>
            </a:r>
          </a:p>
          <a:p>
            <a:r>
              <a:rPr lang="en-US" dirty="0" err="1">
                <a:solidFill>
                  <a:srgbClr val="021A4E"/>
                </a:solidFill>
              </a:rPr>
              <a:t>Xpert</a:t>
            </a:r>
            <a:r>
              <a:rPr lang="en-US" dirty="0">
                <a:solidFill>
                  <a:srgbClr val="021A4E"/>
                </a:solidFill>
              </a:rPr>
              <a:t> Ultra is the diagnostic test of choice in PLHIV with a positive symptom screen</a:t>
            </a:r>
          </a:p>
          <a:p>
            <a:r>
              <a:rPr lang="en-US" dirty="0">
                <a:solidFill>
                  <a:srgbClr val="021A4E"/>
                </a:solidFill>
              </a:rPr>
              <a:t>LF-LAM should be performed for PLHIV with advanced disease</a:t>
            </a:r>
          </a:p>
          <a:p>
            <a:r>
              <a:rPr lang="en-US" dirty="0">
                <a:solidFill>
                  <a:srgbClr val="021A4E"/>
                </a:solidFill>
              </a:rPr>
              <a:t>Exciting opportunities on horizon</a:t>
            </a:r>
          </a:p>
          <a:p>
            <a:r>
              <a:rPr lang="en-US" dirty="0">
                <a:solidFill>
                  <a:srgbClr val="021A4E"/>
                </a:solidFill>
              </a:rPr>
              <a:t>Don’t let the perfect be the enemy of the good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53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1265</TotalTime>
  <Words>873</Words>
  <Application>Microsoft Office PowerPoint</Application>
  <PresentationFormat>On-screen Show (16:9)</PresentationFormat>
  <Paragraphs>116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Trade Gothic LT Std Bold</vt:lpstr>
      <vt:lpstr>Office Theme</vt:lpstr>
      <vt:lpstr>TB Screening and Differentiated Service Delivery: State of the Art</vt:lpstr>
      <vt:lpstr>TB Screening is Essential for People Living with HIV</vt:lpstr>
      <vt:lpstr>WHO Algorithm for Screening Adults and Adolescents Living with HIV for TB</vt:lpstr>
      <vt:lpstr>Performance of TB Symptom Screening Tool</vt:lpstr>
      <vt:lpstr>Xpert MTB/RIF Ultra is the Initial Diagnostic Test of Choice for PLHIV with Presumptive TB</vt:lpstr>
      <vt:lpstr>LF-LAM Can be Used as Additional Diagnostic Test for PLHIV with TB Symptoms and Advanced Disease </vt:lpstr>
      <vt:lpstr>Role of Chest X-ray in TB Screening</vt:lpstr>
      <vt:lpstr>TB Screening in DSD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Michael Cestare</dc:creator>
  <cp:lastModifiedBy>Howard, Andrea A.</cp:lastModifiedBy>
  <cp:revision>54</cp:revision>
  <dcterms:created xsi:type="dcterms:W3CDTF">2018-10-17T16:28:55Z</dcterms:created>
  <dcterms:modified xsi:type="dcterms:W3CDTF">2019-07-22T13:23:07Z</dcterms:modified>
</cp:coreProperties>
</file>